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7" r:id="rId3"/>
    <p:sldId id="263" r:id="rId4"/>
    <p:sldId id="266" r:id="rId5"/>
    <p:sldId id="264" r:id="rId6"/>
    <p:sldId id="265" r:id="rId7"/>
    <p:sldId id="260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7" autoAdjust="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DA7D-FA74-45FE-ABDA-A8B2C3C60E80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C5217-473F-438E-901A-75D23BD9A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296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DA7D-FA74-45FE-ABDA-A8B2C3C60E80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C5217-473F-438E-901A-75D23BD9A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339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DA7D-FA74-45FE-ABDA-A8B2C3C60E80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C5217-473F-438E-901A-75D23BD9A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139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DA7D-FA74-45FE-ABDA-A8B2C3C60E80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C5217-473F-438E-901A-75D23BD9A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568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DA7D-FA74-45FE-ABDA-A8B2C3C60E80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C5217-473F-438E-901A-75D23BD9A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507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DA7D-FA74-45FE-ABDA-A8B2C3C60E80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C5217-473F-438E-901A-75D23BD9A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45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DA7D-FA74-45FE-ABDA-A8B2C3C60E80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C5217-473F-438E-901A-75D23BD9A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264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DA7D-FA74-45FE-ABDA-A8B2C3C60E80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C5217-473F-438E-901A-75D23BD9A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4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DA7D-FA74-45FE-ABDA-A8B2C3C60E80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C5217-473F-438E-901A-75D23BD9A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274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DA7D-FA74-45FE-ABDA-A8B2C3C60E80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C5217-473F-438E-901A-75D23BD9A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186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DA7D-FA74-45FE-ABDA-A8B2C3C60E80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C5217-473F-438E-901A-75D23BD9A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09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DDA7D-FA74-45FE-ABDA-A8B2C3C60E80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C5217-473F-438E-901A-75D23BD9A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2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Strategic Plan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Paul Gardner, Administrator</a:t>
            </a:r>
          </a:p>
          <a:p>
            <a:r>
              <a:rPr lang="en-US" dirty="0" smtClean="0"/>
              <a:t>August 17, 2020</a:t>
            </a:r>
            <a:endParaRPr lang="en-US" dirty="0"/>
          </a:p>
        </p:txBody>
      </p:sp>
      <p:pic>
        <p:nvPicPr>
          <p:cNvPr id="4" name="Picture 3" descr="Image of Minnesota Clean Water Council logo" title="Image of Minnesota Clean Water Council 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4128" y="1344900"/>
            <a:ext cx="3983744" cy="716281"/>
          </a:xfrm>
          <a:prstGeom prst="rect">
            <a:avLst/>
          </a:prstGeom>
        </p:spPr>
      </p:pic>
      <p:pic>
        <p:nvPicPr>
          <p:cNvPr id="5" name="Picture 4" descr="Image of Clean Water Land &amp; Legacy Amendment logo" title="Image of Clean Water Land &amp; Legacy Amendment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558" y="4502061"/>
            <a:ext cx="3576191" cy="202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310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Stakeholder Feedback 2019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transparency and communication desired</a:t>
            </a:r>
          </a:p>
          <a:p>
            <a:pPr lvl="1"/>
            <a:r>
              <a:rPr lang="en-US" dirty="0" smtClean="0"/>
              <a:t>Clean Water Fund (CWF) outputs and outcomes</a:t>
            </a:r>
          </a:p>
          <a:p>
            <a:pPr lvl="1"/>
            <a:r>
              <a:rPr lang="en-US" dirty="0" smtClean="0"/>
              <a:t>Clean Water Council decision making for Fund recommendations </a:t>
            </a:r>
          </a:p>
          <a:p>
            <a:pPr lvl="1"/>
            <a:r>
              <a:rPr lang="en-US" dirty="0" smtClean="0"/>
              <a:t>Not clear how CWF programs fit together</a:t>
            </a:r>
          </a:p>
          <a:p>
            <a:r>
              <a:rPr lang="en-US" dirty="0" smtClean="0"/>
              <a:t>Legacy Amendment expires in 2034 </a:t>
            </a:r>
          </a:p>
          <a:p>
            <a:pPr lvl="1"/>
            <a:r>
              <a:rPr lang="en-US" dirty="0" smtClean="0"/>
              <a:t>Coming faster than it looks</a:t>
            </a:r>
          </a:p>
          <a:p>
            <a:pPr lvl="1"/>
            <a:r>
              <a:rPr lang="en-US" dirty="0" smtClean="0"/>
              <a:t>What will be complete?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854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Four Major Goals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 1: Drinking water is safe for everyone, everywhere in </a:t>
            </a:r>
            <a:r>
              <a:rPr lang="en-US" dirty="0" smtClean="0"/>
              <a:t>Minnesota</a:t>
            </a:r>
          </a:p>
          <a:p>
            <a:r>
              <a:rPr lang="en-US" dirty="0"/>
              <a:t>Goal 2: Groundwater is clean and available to all in Minnesota</a:t>
            </a:r>
          </a:p>
          <a:p>
            <a:r>
              <a:rPr lang="en-US" dirty="0"/>
              <a:t>Goal 3: Surface waters are swimmable and fishable throughout the </a:t>
            </a:r>
            <a:r>
              <a:rPr lang="en-US" dirty="0" smtClean="0"/>
              <a:t>state</a:t>
            </a:r>
          </a:p>
          <a:p>
            <a:r>
              <a:rPr lang="en-US" dirty="0"/>
              <a:t>Goal 4: All Minnesotans value water and take actions to sustain and protect it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73565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Values and Being SMART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Effectively leverage other funding sources</a:t>
            </a:r>
          </a:p>
          <a:p>
            <a:r>
              <a:rPr lang="en-US" dirty="0" smtClean="0"/>
              <a:t>Prioritize funding for projects in approved watershed plans</a:t>
            </a:r>
          </a:p>
          <a:p>
            <a:r>
              <a:rPr lang="en-US" dirty="0" smtClean="0"/>
              <a:t>Prioritize projects w/ high potential for de-listing</a:t>
            </a:r>
          </a:p>
          <a:p>
            <a:r>
              <a:rPr lang="en-US" dirty="0" smtClean="0"/>
              <a:t>No net increases in impairments </a:t>
            </a:r>
          </a:p>
          <a:p>
            <a:r>
              <a:rPr lang="en-US" dirty="0" smtClean="0"/>
              <a:t>“</a:t>
            </a:r>
            <a:r>
              <a:rPr lang="en-US" dirty="0"/>
              <a:t>SMART”: (Specific, Measurable, Attainable, Relevant and Time-bound).</a:t>
            </a:r>
          </a:p>
        </p:txBody>
      </p:sp>
    </p:spTree>
    <p:extLst>
      <p:ext uri="{BB962C8B-B14F-4D97-AF65-F5344CB8AC3E}">
        <p14:creationId xmlns:p14="http://schemas.microsoft.com/office/powerpoint/2010/main" val="579364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Major Strategies with Rates and Dates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4098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Protect &amp; Restore 200,000 acres in Upper Miss. River Basin by 2034</a:t>
            </a:r>
          </a:p>
          <a:p>
            <a:r>
              <a:rPr lang="en-US" dirty="0" smtClean="0"/>
              <a:t>Protect 400,000 acres in wellhead protection areas by 2034</a:t>
            </a:r>
          </a:p>
          <a:p>
            <a:r>
              <a:rPr lang="en-US" dirty="0" smtClean="0"/>
              <a:t>Fund half of drinking water plan projects by 2034</a:t>
            </a:r>
          </a:p>
          <a:p>
            <a:r>
              <a:rPr lang="en-US" dirty="0" smtClean="0"/>
              <a:t>Maintain compliance for SSTS at 80%, stretch goal of 90%</a:t>
            </a:r>
          </a:p>
          <a:p>
            <a:r>
              <a:rPr lang="en-US" dirty="0" smtClean="0"/>
              <a:t>Reach goal of 5 million acres of cover crops by 2034</a:t>
            </a:r>
          </a:p>
          <a:p>
            <a:r>
              <a:rPr lang="en-US" dirty="0" smtClean="0"/>
              <a:t>Certify 6.5 million acres in MN Ag Water Quality Certification Program</a:t>
            </a:r>
          </a:p>
          <a:p>
            <a:r>
              <a:rPr lang="en-US" dirty="0" smtClean="0"/>
              <a:t>30+ additional strategies</a:t>
            </a:r>
          </a:p>
        </p:txBody>
      </p:sp>
    </p:spTree>
    <p:extLst>
      <p:ext uri="{BB962C8B-B14F-4D97-AF65-F5344CB8AC3E}">
        <p14:creationId xmlns:p14="http://schemas.microsoft.com/office/powerpoint/2010/main" val="160360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“Portfolio Mix”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Monitoring &amp; Assessment capped at 15%</a:t>
            </a:r>
          </a:p>
          <a:p>
            <a:r>
              <a:rPr lang="en-US" dirty="0" smtClean="0"/>
              <a:t>Increase % going to projects as plans are complete</a:t>
            </a:r>
          </a:p>
          <a:p>
            <a:r>
              <a:rPr lang="en-US" dirty="0" smtClean="0"/>
              <a:t>Spend 5% primarily on drinking water (in Constitution) </a:t>
            </a:r>
          </a:p>
          <a:p>
            <a:r>
              <a:rPr lang="en-US" dirty="0" smtClean="0"/>
              <a:t>Spend 20% “indirectly” for drinking water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672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Key Indicators for FY22-23 Recommendations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/>
              <a:t>Drinking Water (DW) Spending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18% direct</a:t>
            </a:r>
          </a:p>
          <a:p>
            <a:pPr lvl="1"/>
            <a:r>
              <a:rPr lang="en-US" dirty="0" smtClean="0"/>
              <a:t>7% indirect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smtClean="0"/>
              <a:t>Monitoring &amp; Assessment</a:t>
            </a:r>
            <a:r>
              <a:rPr lang="en-US" dirty="0" smtClean="0"/>
              <a:t>: 14% </a:t>
            </a:r>
          </a:p>
          <a:p>
            <a:r>
              <a:rPr lang="en-US" b="1" dirty="0"/>
              <a:t>State FTEs</a:t>
            </a:r>
            <a:r>
              <a:rPr lang="en-US" dirty="0"/>
              <a:t>: 278.38</a:t>
            </a:r>
          </a:p>
          <a:p>
            <a:r>
              <a:rPr lang="en-US" b="1" dirty="0"/>
              <a:t>State FTEs in Greater MN</a:t>
            </a:r>
            <a:r>
              <a:rPr lang="en-US" dirty="0"/>
              <a:t>: 143.48 (52% of total)</a:t>
            </a:r>
          </a:p>
          <a:p>
            <a:r>
              <a:rPr lang="en-US" b="1" dirty="0" smtClean="0"/>
              <a:t>Pass-Through</a:t>
            </a:r>
            <a:r>
              <a:rPr lang="en-US" dirty="0" smtClean="0"/>
              <a:t>: $146.6 million (63% of total)</a:t>
            </a:r>
          </a:p>
          <a:p>
            <a:r>
              <a:rPr lang="en-US" b="1" dirty="0" smtClean="0"/>
              <a:t>Fewer items</a:t>
            </a:r>
            <a:r>
              <a:rPr lang="en-US" dirty="0" smtClean="0"/>
              <a:t>: Number of proposals shrinking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674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46653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Some “Holes” in the Plan &amp; Challenges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4098"/>
            <a:ext cx="10515600" cy="4351338"/>
          </a:xfrm>
        </p:spPr>
        <p:txBody>
          <a:bodyPr/>
          <a:lstStyle/>
          <a:p>
            <a:r>
              <a:rPr lang="en-US" dirty="0" smtClean="0"/>
              <a:t>Council wants 5% to go to </a:t>
            </a:r>
            <a:r>
              <a:rPr lang="en-US" b="1" dirty="0" smtClean="0"/>
              <a:t>innovation</a:t>
            </a:r>
            <a:r>
              <a:rPr lang="en-US" dirty="0" smtClean="0"/>
              <a:t>. What is “innovation”?</a:t>
            </a:r>
          </a:p>
          <a:p>
            <a:r>
              <a:rPr lang="en-US" b="1" dirty="0" smtClean="0"/>
              <a:t>Evaluation</a:t>
            </a:r>
            <a:r>
              <a:rPr lang="en-US" dirty="0" smtClean="0"/>
              <a:t>: Need to articulate how it’s done</a:t>
            </a:r>
          </a:p>
          <a:p>
            <a:r>
              <a:rPr lang="en-US" b="1" dirty="0" smtClean="0"/>
              <a:t>Equity</a:t>
            </a:r>
            <a:r>
              <a:rPr lang="en-US" dirty="0" smtClean="0"/>
              <a:t>: Reaching outside traditional agency channels</a:t>
            </a:r>
          </a:p>
          <a:p>
            <a:r>
              <a:rPr lang="en-US" b="1" dirty="0" smtClean="0"/>
              <a:t>Non-operating landowners</a:t>
            </a:r>
            <a:r>
              <a:rPr lang="en-US" dirty="0" smtClean="0"/>
              <a:t>: Half of cropland is rented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659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998</TotalTime>
  <Words>376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Strategic Plan</vt:lpstr>
      <vt:lpstr>Stakeholder Feedback 2019</vt:lpstr>
      <vt:lpstr>Four Major Goals</vt:lpstr>
      <vt:lpstr>Values and Being SMART</vt:lpstr>
      <vt:lpstr>Major Strategies with Rates and Dates</vt:lpstr>
      <vt:lpstr>“Portfolio Mix”</vt:lpstr>
      <vt:lpstr>Key Indicators for FY22-23 Recommendations</vt:lpstr>
      <vt:lpstr>Some “Holes” in the Plan &amp; Challenges</vt:lpstr>
    </vt:vector>
  </TitlesOfParts>
  <Company>State of Minnesota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BOC Slides</dc:title>
  <dc:creator>Gardner, Paul (MPCA)</dc:creator>
  <cp:lastModifiedBy>Kasey Gerkovich</cp:lastModifiedBy>
  <cp:revision>91</cp:revision>
  <dcterms:created xsi:type="dcterms:W3CDTF">2020-08-06T16:26:37Z</dcterms:created>
  <dcterms:modified xsi:type="dcterms:W3CDTF">2020-08-13T17:50:52Z</dcterms:modified>
</cp:coreProperties>
</file>